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0" r:id="rId2"/>
    <p:sldId id="320" r:id="rId3"/>
    <p:sldId id="275" r:id="rId4"/>
    <p:sldId id="261" r:id="rId5"/>
    <p:sldId id="309" r:id="rId6"/>
    <p:sldId id="315" r:id="rId7"/>
    <p:sldId id="317" r:id="rId8"/>
    <p:sldId id="314" r:id="rId9"/>
    <p:sldId id="318" r:id="rId10"/>
    <p:sldId id="316" r:id="rId11"/>
    <p:sldId id="322" r:id="rId12"/>
    <p:sldId id="319" r:id="rId13"/>
    <p:sldId id="321" r:id="rId14"/>
  </p:sldIdLst>
  <p:sldSz cx="9144000" cy="6858000" type="screen4x3"/>
  <p:notesSz cx="7010400" cy="9296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7" autoAdjust="0"/>
    <p:restoredTop sz="94660"/>
  </p:normalViewPr>
  <p:slideViewPr>
    <p:cSldViewPr>
      <p:cViewPr>
        <p:scale>
          <a:sx n="66" d="100"/>
          <a:sy n="66" d="100"/>
        </p:scale>
        <p:origin x="-142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09CF05-0CEB-4107-8526-FFC821D3B568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35F525-9080-433A-A719-49E020D70A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460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/>
              <a:pPr/>
              <a:t>16-5-2018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>
              <a:solidFill>
                <a:srgbClr val="7030A0">
                  <a:tint val="20000"/>
                </a:srgb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7621C-E867-4D19-958B-D42215D81D8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4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16-5-2018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16-5-2018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7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16-5-2018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09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16-5-2018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74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16-5-2018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665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16-5-2018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4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16-5-2018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95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16-5-2018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7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16-5-2018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71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16-5-2018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8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16-5-2018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CgfDUlGeJE&amp;index=2&amp;list=PLT4zzhQ4NJkiQbAjwXJK2X3FXftEYN4J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eD7e58jOyA&amp;list=PLT4zzhQ4NJkiQbAjwXJK2X3FXftEYN4Jc&amp;index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Agogische vakken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</a:t>
            </a:r>
            <a:r>
              <a:rPr lang="nl-NL" dirty="0"/>
              <a:t>2</a:t>
            </a:r>
            <a:endParaRPr lang="nl-NL" dirty="0" smtClean="0"/>
          </a:p>
          <a:p>
            <a:r>
              <a:rPr lang="nl-NL" dirty="0" smtClean="0"/>
              <a:t>Les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5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nl-NL" dirty="0" smtClean="0"/>
              <a:t>Wanneer of rond welke leeftijd begint deze socialisatie voornamelijk?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Hoe komt deze socialisatie tot stand bij het kind?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Wat is ons rol als pedagogisch medewerker als het gaat om deze socialisatie proces?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Wat kan men binnen het kinderopvang </a:t>
            </a:r>
            <a:r>
              <a:rPr lang="nl-NL" dirty="0" smtClean="0"/>
              <a:t>doen om deze </a:t>
            </a:r>
            <a:r>
              <a:rPr lang="nl-NL" dirty="0" smtClean="0"/>
              <a:t>socialisatieproces positief te stimuleren?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Vragen m.b.t. opdracht socialisatie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348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www.youtube.com/watch?v=zCgfDUlGeJE&amp;index=2&amp;list=PLT4zzhQ4NJkiQbAjwXJK2X3FXftEYN4Jc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Kijken naar anderen!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49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nl-NL" b="1" dirty="0" smtClean="0"/>
              <a:t>Cultuurgroep</a:t>
            </a:r>
          </a:p>
          <a:p>
            <a:r>
              <a:rPr lang="nl-NL" dirty="0" smtClean="0"/>
              <a:t>= mensen met een gemeenschappelijke cultuur</a:t>
            </a:r>
          </a:p>
          <a:p>
            <a:endParaRPr lang="nl-NL" dirty="0" smtClean="0"/>
          </a:p>
          <a:p>
            <a:pPr marL="109728" indent="0">
              <a:buNone/>
            </a:pPr>
            <a:r>
              <a:rPr lang="nl-NL" b="1" dirty="0" smtClean="0"/>
              <a:t>Hoofdcultuur</a:t>
            </a:r>
          </a:p>
          <a:p>
            <a:r>
              <a:rPr lang="nl-NL" dirty="0" smtClean="0"/>
              <a:t>= de cultuur de overheerst in een multiculturele samenleving</a:t>
            </a:r>
            <a:r>
              <a:rPr lang="nl-NL" dirty="0"/>
              <a:t>, m.a.w. de dominante </a:t>
            </a:r>
            <a:r>
              <a:rPr lang="nl-NL" dirty="0" smtClean="0"/>
              <a:t>cultuur</a:t>
            </a:r>
          </a:p>
          <a:p>
            <a:endParaRPr lang="nl-NL" dirty="0" smtClean="0"/>
          </a:p>
          <a:p>
            <a:pPr marL="109728" indent="0">
              <a:buNone/>
            </a:pPr>
            <a:r>
              <a:rPr lang="nl-NL" b="1" dirty="0" smtClean="0"/>
              <a:t>Subcultuur</a:t>
            </a:r>
          </a:p>
          <a:p>
            <a:r>
              <a:rPr lang="nl-NL" dirty="0" smtClean="0"/>
              <a:t>= een eigen cultuur van een bepaalde groep, met eigen waarden en normen.</a:t>
            </a:r>
          </a:p>
          <a:p>
            <a:endParaRPr lang="nl-NL" dirty="0" smtClean="0"/>
          </a:p>
          <a:p>
            <a:pPr marL="109728" indent="0">
              <a:buNone/>
            </a:pPr>
            <a:r>
              <a:rPr lang="nl-NL" b="1" dirty="0" smtClean="0"/>
              <a:t>Tegencultuur</a:t>
            </a:r>
          </a:p>
          <a:p>
            <a:r>
              <a:rPr lang="nl-NL" dirty="0" smtClean="0"/>
              <a:t>= een eigen cultuur van een bepaald groep, met eigen waarden en normen in conflict met de dominante cultuur.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cultuurgroepen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292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/>
          <a:lstStyle/>
          <a:p>
            <a:r>
              <a:rPr lang="nl-NL" dirty="0" smtClean="0"/>
              <a:t>Ga in discussie met elkaar</a:t>
            </a:r>
          </a:p>
          <a:p>
            <a:r>
              <a:rPr lang="nl-NL" dirty="0" smtClean="0"/>
              <a:t>In groepen van 4</a:t>
            </a:r>
          </a:p>
          <a:p>
            <a:endParaRPr lang="nl-NL" dirty="0"/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Tot in hoeverre is er op Bonaire sprake van hoofd-, sub- en tegencultuur!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Welke is de dominante cultuur op Bonaire?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Wat is de aanleiding van het ontstaan van een eventuele subcultuur op Bonaire?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Wat is het ontstaan van een eventuele tegencultuur op Bonaire?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Opdracht </a:t>
            </a:r>
            <a:r>
              <a:rPr lang="nl-NL" dirty="0" smtClean="0"/>
              <a:t>m.b.t. cultuurgroepen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856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Oefentoets individueel maken</a:t>
            </a:r>
          </a:p>
          <a:p>
            <a:r>
              <a:rPr lang="nl-NL" dirty="0" smtClean="0"/>
              <a:t>10 open vragen</a:t>
            </a:r>
          </a:p>
          <a:p>
            <a:r>
              <a:rPr lang="nl-NL" dirty="0" smtClean="0"/>
              <a:t>Mag gebruik maken van boek </a:t>
            </a:r>
          </a:p>
          <a:p>
            <a:r>
              <a:rPr lang="nl-NL" dirty="0" smtClean="0"/>
              <a:t>Tijd </a:t>
            </a:r>
            <a:r>
              <a:rPr lang="nl-NL" dirty="0"/>
              <a:t>40 minuten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dirty="0" err="1" smtClean="0"/>
              <a:t>Oefen-</a:t>
            </a:r>
            <a:r>
              <a:rPr lang="nl-NL" dirty="0" err="1" smtClean="0"/>
              <a:t>toets</a:t>
            </a:r>
            <a:r>
              <a:rPr lang="nl-NL" dirty="0" smtClean="0"/>
              <a:t> ‘ontwikkelingspsychologie’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146481"/>
            <a:ext cx="3069704" cy="3083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9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het verschil benoemen tussen primaire en secundaire socialisatie</a:t>
            </a:r>
          </a:p>
          <a:p>
            <a:r>
              <a:rPr lang="nl-NL" dirty="0" smtClean="0"/>
              <a:t>Je kunt de verschillende cultuurgroepen benoemen en onderscheiden</a:t>
            </a:r>
          </a:p>
          <a:p>
            <a:endParaRPr lang="nl-NL" dirty="0" smtClean="0"/>
          </a:p>
          <a:p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deze les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6104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7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Programma:</a:t>
            </a:r>
          </a:p>
          <a:p>
            <a:pPr marL="109728" indent="0">
              <a:buNone/>
            </a:pPr>
            <a:endParaRPr lang="nl-NL" dirty="0"/>
          </a:p>
          <a:p>
            <a:r>
              <a:rPr lang="nl-NL" dirty="0" smtClean="0"/>
              <a:t>Terugblik vorige les</a:t>
            </a:r>
          </a:p>
          <a:p>
            <a:r>
              <a:rPr lang="nl-NL" dirty="0" smtClean="0"/>
              <a:t>Opdracht omtrent primaire en secundaire socialisatie</a:t>
            </a:r>
          </a:p>
          <a:p>
            <a:r>
              <a:rPr lang="nl-NL" dirty="0" smtClean="0"/>
              <a:t>Theorie cultuurgroepen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611444" cy="226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4000" dirty="0" smtClean="0"/>
              <a:t>Cultuur</a:t>
            </a:r>
          </a:p>
          <a:p>
            <a:r>
              <a:rPr lang="nl-NL" sz="4000" dirty="0" smtClean="0"/>
              <a:t>Normen en waarden</a:t>
            </a:r>
          </a:p>
          <a:p>
            <a:r>
              <a:rPr lang="nl-NL" sz="4000" dirty="0" smtClean="0"/>
              <a:t>socialisatie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8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www.youtube.com/watch?v=0eD7e58jOyA&amp;list=PLT4zzhQ4NJkiQbAjwXJK2X3FXftEYN4Jc&amp;index=1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Discussie in de klas</a:t>
            </a:r>
          </a:p>
          <a:p>
            <a:r>
              <a:rPr lang="nl-NL" dirty="0" smtClean="0"/>
              <a:t>Vroeger ging dat anders? Hoe anders?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Cultuur; vroeger ging het anders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22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nl-NL" b="1" dirty="0" smtClean="0"/>
              <a:t>Socialisatie </a:t>
            </a:r>
          </a:p>
          <a:p>
            <a:r>
              <a:rPr lang="nl-NL" dirty="0" smtClean="0"/>
              <a:t>= het proces waardoor normen en waarden overgedragen worden van mens tot mens</a:t>
            </a:r>
          </a:p>
          <a:p>
            <a:r>
              <a:rPr lang="nl-NL" dirty="0" smtClean="0"/>
              <a:t>= het eigen maken van waarden en normen door contact met de directe omgeving</a:t>
            </a:r>
          </a:p>
          <a:p>
            <a:endParaRPr lang="nl-NL" dirty="0"/>
          </a:p>
          <a:p>
            <a:pPr marL="109728" indent="0">
              <a:buNone/>
            </a:pPr>
            <a:r>
              <a:rPr lang="nl-NL" b="1" dirty="0" smtClean="0"/>
              <a:t>Primaire socialisatie </a:t>
            </a:r>
          </a:p>
          <a:p>
            <a:r>
              <a:rPr lang="nl-NL" dirty="0" smtClean="0"/>
              <a:t>=de gedragingen die worden aangeleerd die behoren bij een bepaalde cultuur</a:t>
            </a:r>
          </a:p>
          <a:p>
            <a:r>
              <a:rPr lang="nl-NL" dirty="0" smtClean="0"/>
              <a:t>=overnemen van warden en normen van gezin , familie en school</a:t>
            </a:r>
          </a:p>
          <a:p>
            <a:endParaRPr lang="nl-NL" dirty="0" smtClean="0"/>
          </a:p>
          <a:p>
            <a:pPr marL="109728" indent="0">
              <a:buNone/>
            </a:pPr>
            <a:r>
              <a:rPr lang="nl-NL" b="1" dirty="0" smtClean="0"/>
              <a:t>Secundaire socialisatie</a:t>
            </a:r>
          </a:p>
          <a:p>
            <a:r>
              <a:rPr lang="nl-NL" dirty="0" smtClean="0"/>
              <a:t>= de beïnvloeding door vrienden, de buurt, leeftijdgenoten (</a:t>
            </a:r>
            <a:r>
              <a:rPr lang="nl-NL" dirty="0" err="1" smtClean="0"/>
              <a:t>peergroup</a:t>
            </a:r>
            <a:r>
              <a:rPr lang="nl-NL" dirty="0" smtClean="0"/>
              <a:t>), media (TV, radio, krant, internet)</a:t>
            </a:r>
          </a:p>
          <a:p>
            <a:r>
              <a:rPr lang="nl-NL" dirty="0" smtClean="0"/>
              <a:t>= overnemen van waarden en normen van vrienden, buurt, leeftijdgenoten en massamedia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92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Opdracht in groepen:</a:t>
            </a:r>
          </a:p>
          <a:p>
            <a:r>
              <a:rPr lang="nl-NL" dirty="0" smtClean="0"/>
              <a:t>Ieder groep gaat informatie zoeken over de volgende thema’s.</a:t>
            </a:r>
          </a:p>
          <a:p>
            <a:endParaRPr lang="nl-NL" dirty="0" smtClean="0"/>
          </a:p>
          <a:p>
            <a:r>
              <a:rPr lang="nl-NL" dirty="0" smtClean="0"/>
              <a:t>groep A primaire socialisatie in gezin </a:t>
            </a:r>
          </a:p>
          <a:p>
            <a:r>
              <a:rPr lang="nl-NL" dirty="0" smtClean="0"/>
              <a:t>Groep B primaire socialisatie in school</a:t>
            </a:r>
          </a:p>
          <a:p>
            <a:r>
              <a:rPr lang="nl-NL" dirty="0" smtClean="0"/>
              <a:t>Groep C secundaire socialisatie</a:t>
            </a:r>
          </a:p>
          <a:p>
            <a:endParaRPr lang="nl-NL" dirty="0"/>
          </a:p>
          <a:p>
            <a:r>
              <a:rPr lang="nl-NL" dirty="0" smtClean="0"/>
              <a:t>Ieder groep geeft informatie aan de klas betreffende hun thema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sz="2600" dirty="0" smtClean="0"/>
              <a:t>Tijd voorbereiding: 30 minuten</a:t>
            </a:r>
          </a:p>
          <a:p>
            <a:pPr marL="109728" indent="0">
              <a:buNone/>
            </a:pPr>
            <a:r>
              <a:rPr lang="nl-NL" sz="2600" dirty="0" smtClean="0"/>
              <a:t>Tijd uitvoering: 8 minuten per groep</a:t>
            </a:r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socialisatie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963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groep A</a:t>
            </a:r>
            <a:r>
              <a:rPr lang="nl-NL" dirty="0"/>
              <a:t> primaire socialisatie in gezin </a:t>
            </a:r>
            <a:r>
              <a:rPr lang="nl-NL" dirty="0" smtClean="0"/>
              <a:t>	</a:t>
            </a:r>
            <a:r>
              <a:rPr lang="nl-NL" sz="2400" dirty="0" smtClean="0"/>
              <a:t>(pag. </a:t>
            </a:r>
            <a:r>
              <a:rPr lang="nl-NL" sz="2400" dirty="0"/>
              <a:t>535-536</a:t>
            </a:r>
            <a:r>
              <a:rPr lang="nl-NL" sz="2400" dirty="0" smtClean="0"/>
              <a:t>) + geslacht specifieke socialisatie (pag. 536)</a:t>
            </a:r>
          </a:p>
          <a:p>
            <a:endParaRPr lang="nl-NL" dirty="0"/>
          </a:p>
          <a:p>
            <a:r>
              <a:rPr lang="nl-NL" b="1" dirty="0"/>
              <a:t>Groep B</a:t>
            </a:r>
            <a:r>
              <a:rPr lang="nl-NL" dirty="0"/>
              <a:t> primaire socialisatie in school </a:t>
            </a:r>
            <a:r>
              <a:rPr lang="nl-NL" dirty="0" smtClean="0"/>
              <a:t>	</a:t>
            </a:r>
            <a:r>
              <a:rPr lang="nl-NL" sz="2400" dirty="0" smtClean="0"/>
              <a:t>(</a:t>
            </a:r>
            <a:r>
              <a:rPr lang="nl-NL" sz="2400" dirty="0"/>
              <a:t>pag. 538</a:t>
            </a:r>
            <a:r>
              <a:rPr lang="nl-NL" sz="2400" dirty="0" smtClean="0"/>
              <a:t>) + milieu specifieke socialisatie (pag. 537)</a:t>
            </a:r>
          </a:p>
          <a:p>
            <a:endParaRPr lang="nl-NL" dirty="0"/>
          </a:p>
          <a:p>
            <a:r>
              <a:rPr lang="nl-NL" b="1" dirty="0"/>
              <a:t>Groep C</a:t>
            </a:r>
            <a:r>
              <a:rPr lang="nl-NL" dirty="0"/>
              <a:t> secundaire socialisatie </a:t>
            </a:r>
            <a:r>
              <a:rPr lang="nl-NL" dirty="0" smtClean="0"/>
              <a:t>		</a:t>
            </a:r>
            <a:r>
              <a:rPr lang="nl-NL" sz="2400" dirty="0" smtClean="0"/>
              <a:t>(</a:t>
            </a:r>
            <a:r>
              <a:rPr lang="nl-NL" sz="2400" dirty="0"/>
              <a:t>pag. 539 – 540</a:t>
            </a:r>
            <a:r>
              <a:rPr lang="nl-NL" sz="2400" dirty="0" smtClean="0"/>
              <a:t>)</a:t>
            </a:r>
            <a:endParaRPr lang="nl-NL" sz="2400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50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7030A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6181</TotalTime>
  <Words>428</Words>
  <Application>Microsoft Office PowerPoint</Application>
  <PresentationFormat>Diavoorstelling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Concours</vt:lpstr>
      <vt:lpstr>Agogische vakken</vt:lpstr>
      <vt:lpstr>Oefen-toets ‘ontwikkelingspsychologie’</vt:lpstr>
      <vt:lpstr>Doel van deze les</vt:lpstr>
      <vt:lpstr>Les 1</vt:lpstr>
      <vt:lpstr>Terugblik vorige les</vt:lpstr>
      <vt:lpstr>Cultuur; vroeger ging het anders</vt:lpstr>
      <vt:lpstr>socialisatie</vt:lpstr>
      <vt:lpstr>Opdracht socialisatie</vt:lpstr>
      <vt:lpstr>PowerPoint-presentatie</vt:lpstr>
      <vt:lpstr>Vragen m.b.t. opdracht socialisatie</vt:lpstr>
      <vt:lpstr>PowerPoint-presentatie</vt:lpstr>
      <vt:lpstr>cultuurgroepen</vt:lpstr>
      <vt:lpstr>Opdracht m.b.t. cultuurgroepen</vt:lpstr>
    </vt:vector>
  </TitlesOfParts>
  <Company>SGBonaire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Agogische vakken</dc:title>
  <dc:creator>Suzette Bergland-Balentin</dc:creator>
  <cp:lastModifiedBy>Emily Kocks</cp:lastModifiedBy>
  <cp:revision>134</cp:revision>
  <cp:lastPrinted>2018-05-16T21:34:33Z</cp:lastPrinted>
  <dcterms:created xsi:type="dcterms:W3CDTF">2018-01-10T03:59:02Z</dcterms:created>
  <dcterms:modified xsi:type="dcterms:W3CDTF">2018-05-17T00:54:11Z</dcterms:modified>
</cp:coreProperties>
</file>